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64" r:id="rId1"/>
  </p:sldMasterIdLst>
  <p:notesMasterIdLst>
    <p:notesMasterId r:id="rId3"/>
  </p:notesMasterIdLst>
  <p:sldIdLst>
    <p:sldId id="264" r:id="rId2"/>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FA1"/>
    <a:srgbClr val="205CBE"/>
    <a:srgbClr val="FAE96C"/>
    <a:srgbClr val="DAE3F3"/>
    <a:srgbClr val="1E57B4"/>
    <a:srgbClr val="E94708"/>
    <a:srgbClr val="906E30"/>
    <a:srgbClr val="82582D"/>
    <a:srgbClr val="A4723A"/>
    <a:srgbClr val="6647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5029"/>
          </a:xfrm>
          <a:prstGeom prst="rect">
            <a:avLst/>
          </a:prstGeom>
        </p:spPr>
        <p:txBody>
          <a:bodyPr vert="horz" lIns="90782" tIns="45391" rIns="90782" bIns="45391"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6" y="0"/>
            <a:ext cx="2918830" cy="495029"/>
          </a:xfrm>
          <a:prstGeom prst="rect">
            <a:avLst/>
          </a:prstGeom>
        </p:spPr>
        <p:txBody>
          <a:bodyPr vert="horz" lIns="90782" tIns="45391" rIns="90782" bIns="45391" rtlCol="0"/>
          <a:lstStyle>
            <a:lvl1pPr algn="r">
              <a:defRPr sz="1100"/>
            </a:lvl1pPr>
          </a:lstStyle>
          <a:p>
            <a:fld id="{70F99883-74AE-4A2C-81B7-5B86A08198C0}" type="datetimeFigureOut">
              <a:rPr kumimoji="1" lang="ja-JP" altLang="en-US" smtClean="0"/>
              <a:t>2022/8/9</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82" tIns="45391" rIns="90782" bIns="45391"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82" tIns="45391" rIns="90782" bIns="453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0" cy="495028"/>
          </a:xfrm>
          <a:prstGeom prst="rect">
            <a:avLst/>
          </a:prstGeom>
        </p:spPr>
        <p:txBody>
          <a:bodyPr vert="horz" lIns="90782" tIns="45391" rIns="90782" bIns="4539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6" y="9371288"/>
            <a:ext cx="2918830" cy="495028"/>
          </a:xfrm>
          <a:prstGeom prst="rect">
            <a:avLst/>
          </a:prstGeom>
        </p:spPr>
        <p:txBody>
          <a:bodyPr vert="horz" lIns="90782" tIns="45391" rIns="90782" bIns="45391"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5143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57294DBB-917B-4186-A703-7409F7CF8E54}"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52B72EE-4B45-425F-B500-026DA88CB77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0939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24493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1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37999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03452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1312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72655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42634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78434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61578700-CC02-43A7-8D67-617F0C9B34C3}"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17CBD56-090A-4AA6-BB18-0A87B6BE424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0793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8/9/2022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3546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96DFF08F-DC6B-4601-B491-B0F83F6DD2DA}" type="datetimeFigureOut">
              <a:rPr lang="en-US" smtClean="0"/>
              <a:pPr/>
              <a:t>8/9/2022</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87559384"/>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99549" cy="109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57350" y="860425"/>
            <a:ext cx="838200" cy="384721"/>
          </a:xfrm>
          <a:prstGeom prst="rect">
            <a:avLst/>
          </a:prstGeom>
          <a:noFill/>
        </p:spPr>
        <p:txBody>
          <a:bodyPr wrap="square" rtlCol="0">
            <a:spAutoFit/>
          </a:bodyPr>
          <a:lstStyle/>
          <a:p>
            <a:r>
              <a:rPr lang="zh-CN" altLang="en-US" sz="1200" dirty="0">
                <a:solidFill>
                  <a:schemeClr val="bg1"/>
                </a:solidFill>
                <a:latin typeface="MS PGothic" pitchFamily="34" charset="-128"/>
                <a:ea typeface="MS PGothic" pitchFamily="34" charset="-128"/>
              </a:rPr>
              <a:t>第</a:t>
            </a:r>
            <a:r>
              <a:rPr lang="en-US" altLang="zh-CN" sz="1900" dirty="0">
                <a:solidFill>
                  <a:schemeClr val="bg1"/>
                </a:solidFill>
                <a:latin typeface="MS PGothic" pitchFamily="34" charset="-128"/>
                <a:ea typeface="MS PGothic" pitchFamily="34" charset="-128"/>
              </a:rPr>
              <a:t>12</a:t>
            </a:r>
            <a:r>
              <a:rPr lang="zh-CN" altLang="en-US" sz="1200" dirty="0">
                <a:solidFill>
                  <a:schemeClr val="bg1"/>
                </a:solidFill>
                <a:latin typeface="MS PGothic" pitchFamily="34" charset="-128"/>
                <a:ea typeface="MS PGothic" pitchFamily="34" charset="-128"/>
              </a:rPr>
              <a:t>回</a:t>
            </a:r>
            <a:endParaRPr lang="en-US" sz="1200" dirty="0">
              <a:solidFill>
                <a:schemeClr val="bg1"/>
              </a:solidFill>
              <a:latin typeface="MS PGothic" pitchFamily="34" charset="-128"/>
              <a:ea typeface="MS PGothic" pitchFamily="34" charset="-128"/>
            </a:endParaRPr>
          </a:p>
        </p:txBody>
      </p:sp>
      <p:sp>
        <p:nvSpPr>
          <p:cNvPr id="46" name="TextBox 45"/>
          <p:cNvSpPr txBox="1"/>
          <p:nvPr/>
        </p:nvSpPr>
        <p:spPr>
          <a:xfrm>
            <a:off x="931820" y="9688921"/>
            <a:ext cx="4681537" cy="523220"/>
          </a:xfrm>
          <a:prstGeom prst="rect">
            <a:avLst/>
          </a:prstGeom>
          <a:noFill/>
        </p:spPr>
        <p:txBody>
          <a:bodyPr wrap="square" rtlCol="0">
            <a:spAutoFit/>
          </a:bodyPr>
          <a:lstStyle/>
          <a:p>
            <a:pPr lvl="0" defTabSz="914400">
              <a:defRPr/>
            </a:pPr>
            <a:r>
              <a:rPr kumimoji="0" lang="ja-JP" altLang="en-US" sz="1400" kern="0" dirty="0">
                <a:solidFill>
                  <a:prstClr val="black"/>
                </a:solidFill>
                <a:latin typeface="HGP創英角ｺﾞｼｯｸUB" panose="020B0900000000000000" pitchFamily="50" charset="-128"/>
                <a:ea typeface="HGP創英角ｺﾞｼｯｸUB" panose="020B0900000000000000" pitchFamily="50" charset="-128"/>
              </a:rPr>
              <a:t>別紙に必要事項をご記入の上、</a:t>
            </a:r>
            <a:endParaRPr kumimoji="0" lang="en-US" altLang="ja-JP" sz="1400" kern="0" dirty="0">
              <a:solidFill>
                <a:prstClr val="black"/>
              </a:solidFill>
              <a:latin typeface="HGP創英角ｺﾞｼｯｸUB" panose="020B0900000000000000" pitchFamily="50" charset="-128"/>
              <a:ea typeface="HGP創英角ｺﾞｼｯｸUB" panose="020B0900000000000000" pitchFamily="50" charset="-128"/>
            </a:endParaRPr>
          </a:p>
          <a:p>
            <a:pPr lvl="0" defTabSz="914400">
              <a:defRPr/>
            </a:pPr>
            <a:r>
              <a:rPr kumimoji="0" lang="en-US" altLang="ja-JP" sz="1400" kern="0" dirty="0">
                <a:solidFill>
                  <a:prstClr val="black"/>
                </a:solidFill>
                <a:latin typeface="HGP創英角ｺﾞｼｯｸUB" panose="020B0900000000000000" pitchFamily="50" charset="-128"/>
                <a:ea typeface="HGP創英角ｺﾞｼｯｸUB" panose="020B0900000000000000" pitchFamily="50" charset="-128"/>
              </a:rPr>
              <a:t>Web</a:t>
            </a:r>
            <a:r>
              <a:rPr kumimoji="0" lang="ja-JP" altLang="en-US" sz="1400" kern="0" dirty="0">
                <a:solidFill>
                  <a:prstClr val="black"/>
                </a:solidFill>
                <a:latin typeface="HGP創英角ｺﾞｼｯｸUB" panose="020B0900000000000000" pitchFamily="50" charset="-128"/>
                <a:ea typeface="HGP創英角ｺﾞｼｯｸUB" panose="020B0900000000000000" pitchFamily="50" charset="-128"/>
              </a:rPr>
              <a:t>蔵にて</a:t>
            </a:r>
            <a:r>
              <a:rPr kumimoji="0" lang="en-US" altLang="ja-JP" sz="1400" kern="0" dirty="0">
                <a:solidFill>
                  <a:prstClr val="black"/>
                </a:solidFill>
                <a:latin typeface="HGP創英角ｺﾞｼｯｸUB" panose="020B0900000000000000" pitchFamily="50" charset="-128"/>
                <a:ea typeface="HGP創英角ｺﾞｼｯｸUB" panose="020B0900000000000000" pitchFamily="50" charset="-128"/>
              </a:rPr>
              <a:t>9/22</a:t>
            </a:r>
            <a:r>
              <a:rPr kumimoji="0" lang="ja-JP" altLang="en-US" sz="1400" kern="0" dirty="0">
                <a:solidFill>
                  <a:prstClr val="black"/>
                </a:solidFill>
                <a:latin typeface="HGP創英角ｺﾞｼｯｸUB" panose="020B0900000000000000" pitchFamily="50" charset="-128"/>
                <a:ea typeface="HGP創英角ｺﾞｼｯｸUB" panose="020B0900000000000000" pitchFamily="50" charset="-128"/>
              </a:rPr>
              <a:t>（木）までにお申し込み下さい。</a:t>
            </a:r>
            <a:endParaRPr lang="en-US" sz="1050" dirty="0">
              <a:latin typeface="HGP創英角ｺﾞｼｯｸUB" panose="020B0900000000000000" pitchFamily="50" charset="-128"/>
              <a:ea typeface="HGP創英角ｺﾞｼｯｸUB" panose="020B0900000000000000" pitchFamily="50" charset="-128"/>
            </a:endParaRPr>
          </a:p>
        </p:txBody>
      </p:sp>
      <p:pic>
        <p:nvPicPr>
          <p:cNvPr id="52" name="図 51"/>
          <p:cNvPicPr>
            <a:picLocks noChangeAspect="1"/>
          </p:cNvPicPr>
          <p:nvPr/>
        </p:nvPicPr>
        <p:blipFill>
          <a:blip r:embed="rId3"/>
          <a:stretch>
            <a:fillRect/>
          </a:stretch>
        </p:blipFill>
        <p:spPr>
          <a:xfrm>
            <a:off x="4656138" y="9309282"/>
            <a:ext cx="2464231" cy="1087161"/>
          </a:xfrm>
          <a:prstGeom prst="rect">
            <a:avLst/>
          </a:prstGeom>
        </p:spPr>
      </p:pic>
      <p:sp>
        <p:nvSpPr>
          <p:cNvPr id="62" name="正方形/長方形 61"/>
          <p:cNvSpPr/>
          <p:nvPr/>
        </p:nvSpPr>
        <p:spPr>
          <a:xfrm>
            <a:off x="713217" y="695572"/>
            <a:ext cx="6349139" cy="878484"/>
          </a:xfrm>
          <a:prstGeom prst="rect">
            <a:avLst/>
          </a:prstGeom>
          <a:solidFill>
            <a:sysClr val="window" lastClr="FFFFFF"/>
          </a:solidFill>
          <a:ln w="76200" cap="flat" cmpd="sng" algn="ctr">
            <a:solidFill>
              <a:srgbClr val="DAE3F3"/>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4000" b="1" i="0" u="none" strike="noStrike" kern="0" cap="none" spc="0" normalizeH="0" baseline="0" noProof="0" dirty="0">
              <a:ln>
                <a:noFill/>
              </a:ln>
              <a:solidFill>
                <a:srgbClr val="44546A"/>
              </a:solidFill>
              <a:effectLst/>
              <a:uLnTx/>
              <a:uFillTx/>
              <a:latin typeface="メイリオ" panose="020B0604030504040204" pitchFamily="50" charset="-128"/>
              <a:ea typeface="メイリオ" panose="020B0604030504040204" pitchFamily="50" charset="-128"/>
              <a:cs typeface="+mn-cs"/>
            </a:endParaRPr>
          </a:p>
        </p:txBody>
      </p:sp>
      <p:sp>
        <p:nvSpPr>
          <p:cNvPr id="63" name="正方形/長方形 62"/>
          <p:cNvSpPr/>
          <p:nvPr/>
        </p:nvSpPr>
        <p:spPr>
          <a:xfrm>
            <a:off x="772991" y="1745578"/>
            <a:ext cx="6253566" cy="1231106"/>
          </a:xfrm>
          <a:prstGeom prst="rect">
            <a:avLst/>
          </a:prstGeom>
        </p:spPr>
        <p:txBody>
          <a:bodyPr wrap="square">
            <a:spAutoFit/>
          </a:bodyPr>
          <a:lstStyle/>
          <a:p>
            <a:pPr defTabSz="914400"/>
            <a:r>
              <a:rPr lang="ja-JP" altLang="en-US" sz="1800" b="1" spc="300" dirty="0">
                <a:solidFill>
                  <a:prstClr val="black"/>
                </a:solidFill>
                <a:latin typeface="HGP創英角ｺﾞｼｯｸUB" panose="020B0900000000000000" pitchFamily="50" charset="-128"/>
                <a:ea typeface="HGP創英角ｺﾞｼｯｸUB" panose="020B0900000000000000" pitchFamily="50" charset="-128"/>
              </a:rPr>
              <a:t>令和４年度第１回ソフィア発見講座</a:t>
            </a:r>
          </a:p>
          <a:p>
            <a:pPr defTabSz="914400"/>
            <a:r>
              <a:rPr lang="ja-JP" altLang="en-US" sz="2800" b="1" spc="300" dirty="0">
                <a:solidFill>
                  <a:prstClr val="black"/>
                </a:solidFill>
                <a:latin typeface="HGP創英角ｺﾞｼｯｸUB" panose="020B0900000000000000" pitchFamily="50" charset="-128"/>
                <a:ea typeface="HGP創英角ｺﾞｼｯｸUB" panose="020B0900000000000000" pitchFamily="50" charset="-128"/>
              </a:rPr>
              <a:t>「民間企業と実現させる</a:t>
            </a:r>
            <a:endParaRPr lang="en-US" altLang="ja-JP" sz="2800" b="1" spc="300" dirty="0">
              <a:solidFill>
                <a:prstClr val="black"/>
              </a:solidFill>
              <a:latin typeface="HGP創英角ｺﾞｼｯｸUB" panose="020B0900000000000000" pitchFamily="50" charset="-128"/>
              <a:ea typeface="HGP創英角ｺﾞｼｯｸUB" panose="020B0900000000000000" pitchFamily="50" charset="-128"/>
            </a:endParaRPr>
          </a:p>
          <a:p>
            <a:pPr defTabSz="914400"/>
            <a:r>
              <a:rPr lang="ja-JP" altLang="en-US" sz="2800" b="1" spc="300" dirty="0">
                <a:solidFill>
                  <a:prstClr val="black"/>
                </a:solidFill>
                <a:latin typeface="HGP創英角ｺﾞｼｯｸUB" panose="020B0900000000000000" pitchFamily="50" charset="-128"/>
                <a:ea typeface="HGP創英角ｺﾞｼｯｸUB" panose="020B0900000000000000" pitchFamily="50" charset="-128"/>
              </a:rPr>
              <a:t>　　　</a:t>
            </a:r>
            <a:r>
              <a:rPr lang="en-US" altLang="ja-JP" sz="2800" b="1" spc="300" dirty="0">
                <a:solidFill>
                  <a:prstClr val="black"/>
                </a:solidFill>
                <a:latin typeface="HGP創英角ｺﾞｼｯｸUB" panose="020B0900000000000000" pitchFamily="50" charset="-128"/>
                <a:ea typeface="HGP創英角ｺﾞｼｯｸUB" panose="020B0900000000000000" pitchFamily="50" charset="-128"/>
              </a:rPr>
              <a:t>Society5.0</a:t>
            </a:r>
            <a:r>
              <a:rPr lang="ja-JP" altLang="en-US" sz="2800" b="1" spc="300" dirty="0">
                <a:solidFill>
                  <a:prstClr val="black"/>
                </a:solidFill>
                <a:latin typeface="HGP創英角ｺﾞｼｯｸUB" panose="020B0900000000000000" pitchFamily="50" charset="-128"/>
                <a:ea typeface="HGP創英角ｺﾞｼｯｸUB" panose="020B0900000000000000" pitchFamily="50" charset="-128"/>
              </a:rPr>
              <a:t>に向けた学び」</a:t>
            </a:r>
          </a:p>
        </p:txBody>
      </p:sp>
      <p:cxnSp>
        <p:nvCxnSpPr>
          <p:cNvPr id="64" name="直線コネクタ 63"/>
          <p:cNvCxnSpPr/>
          <p:nvPr/>
        </p:nvCxnSpPr>
        <p:spPr>
          <a:xfrm>
            <a:off x="1370880" y="2960959"/>
            <a:ext cx="5832376" cy="1666"/>
          </a:xfrm>
          <a:prstGeom prst="line">
            <a:avLst/>
          </a:prstGeom>
          <a:noFill/>
          <a:ln w="28575" cap="flat" cmpd="sng" algn="ctr">
            <a:solidFill>
              <a:srgbClr val="1B4FA1"/>
            </a:solidFill>
            <a:prstDash val="solid"/>
            <a:miter lim="800000"/>
          </a:ln>
          <a:effectLst/>
        </p:spPr>
      </p:cxnSp>
      <p:sp>
        <p:nvSpPr>
          <p:cNvPr id="65" name="正方形/長方形 64"/>
          <p:cNvSpPr/>
          <p:nvPr/>
        </p:nvSpPr>
        <p:spPr>
          <a:xfrm>
            <a:off x="3887789" y="886733"/>
            <a:ext cx="3005380" cy="523220"/>
          </a:xfrm>
          <a:prstGeom prst="rect">
            <a:avLst/>
          </a:prstGeom>
        </p:spPr>
        <p:txBody>
          <a:bodyPr wrap="square">
            <a:spAutoFit/>
          </a:bodyPr>
          <a:lstStyle/>
          <a:p>
            <a:pPr defTabSz="914400"/>
            <a:r>
              <a:rPr lang="ja-JP" altLang="en-US" sz="1400" spc="300" dirty="0">
                <a:solidFill>
                  <a:srgbClr val="44546A"/>
                </a:solidFill>
                <a:latin typeface="HGP創英角ｺﾞｼｯｸUB" panose="020B0900000000000000" pitchFamily="50" charset="-128"/>
                <a:ea typeface="HGP創英角ｺﾞｼｯｸUB" panose="020B0900000000000000" pitchFamily="50" charset="-128"/>
              </a:rPr>
              <a:t>磐周教育研究所</a:t>
            </a:r>
            <a:endParaRPr lang="en-US" altLang="ja-JP" sz="1400" spc="300" dirty="0">
              <a:solidFill>
                <a:srgbClr val="44546A"/>
              </a:solidFill>
              <a:latin typeface="HGP創英角ｺﾞｼｯｸUB" panose="020B0900000000000000" pitchFamily="50" charset="-128"/>
              <a:ea typeface="HGP創英角ｺﾞｼｯｸUB" panose="020B0900000000000000" pitchFamily="50" charset="-128"/>
            </a:endParaRPr>
          </a:p>
          <a:p>
            <a:pPr defTabSz="914400"/>
            <a:r>
              <a:rPr lang="ja-JP" altLang="en-US" sz="1400" spc="300" dirty="0">
                <a:solidFill>
                  <a:srgbClr val="44546A"/>
                </a:solidFill>
                <a:latin typeface="HGP創英角ｺﾞｼｯｸUB" panose="020B0900000000000000" pitchFamily="50" charset="-128"/>
                <a:ea typeface="HGP創英角ｺﾞｼｯｸUB" panose="020B0900000000000000" pitchFamily="50" charset="-128"/>
              </a:rPr>
              <a:t>令和</a:t>
            </a:r>
            <a:r>
              <a:rPr lang="ja-JP" altLang="en-US" sz="1400" spc="300">
                <a:solidFill>
                  <a:srgbClr val="44546A"/>
                </a:solidFill>
                <a:latin typeface="HGP創英角ｺﾞｼｯｸUB" panose="020B0900000000000000" pitchFamily="50" charset="-128"/>
                <a:ea typeface="HGP創英角ｺﾞｼｯｸUB" panose="020B0900000000000000" pitchFamily="50" charset="-128"/>
              </a:rPr>
              <a:t>４年８月９日</a:t>
            </a:r>
            <a:endParaRPr lang="ja-JP" altLang="en-US" sz="1400" spc="300" dirty="0">
              <a:solidFill>
                <a:srgbClr val="44546A"/>
              </a:solidFill>
              <a:latin typeface="HGP創英角ｺﾞｼｯｸUB" panose="020B0900000000000000" pitchFamily="50" charset="-128"/>
              <a:ea typeface="HGP創英角ｺﾞｼｯｸUB" panose="020B0900000000000000" pitchFamily="50" charset="-128"/>
            </a:endParaRPr>
          </a:p>
        </p:txBody>
      </p:sp>
      <p:sp>
        <p:nvSpPr>
          <p:cNvPr id="66" name="正方形/長方形 65"/>
          <p:cNvSpPr/>
          <p:nvPr/>
        </p:nvSpPr>
        <p:spPr>
          <a:xfrm>
            <a:off x="688660" y="794400"/>
            <a:ext cx="3244799" cy="707886"/>
          </a:xfrm>
          <a:prstGeom prst="rect">
            <a:avLst/>
          </a:prstGeom>
        </p:spPr>
        <p:txBody>
          <a:bodyPr wrap="none">
            <a:spAutoFit/>
          </a:bodyPr>
          <a:lstStyle/>
          <a:p>
            <a:pPr defTabSz="914400"/>
            <a:r>
              <a:rPr lang="ja-JP" altLang="en-US" sz="4000" b="1" spc="300" dirty="0">
                <a:solidFill>
                  <a:srgbClr val="44546A"/>
                </a:solidFill>
                <a:latin typeface="HGP創英角ｺﾞｼｯｸUB" panose="020B0900000000000000" pitchFamily="50" charset="-128"/>
                <a:ea typeface="HGP創英角ｺﾞｼｯｸUB" panose="020B0900000000000000" pitchFamily="50" charset="-128"/>
              </a:rPr>
              <a:t>研究所だより</a:t>
            </a:r>
          </a:p>
        </p:txBody>
      </p:sp>
      <p:sp>
        <p:nvSpPr>
          <p:cNvPr id="67" name="正方形/長方形 66"/>
          <p:cNvSpPr/>
          <p:nvPr/>
        </p:nvSpPr>
        <p:spPr>
          <a:xfrm>
            <a:off x="5883699" y="810733"/>
            <a:ext cx="1192724" cy="646331"/>
          </a:xfrm>
          <a:prstGeom prst="rect">
            <a:avLst/>
          </a:prstGeom>
        </p:spPr>
        <p:txBody>
          <a:bodyPr wrap="square">
            <a:spAutoFit/>
          </a:bodyPr>
          <a:lstStyle/>
          <a:p>
            <a:pPr defTabSz="914400"/>
            <a:r>
              <a:rPr lang="ja-JP" altLang="en-US" sz="3600" b="1" spc="300" dirty="0">
                <a:solidFill>
                  <a:srgbClr val="44546A"/>
                </a:solidFill>
                <a:latin typeface="HGP創英角ｺﾞｼｯｸUB" panose="020B0900000000000000" pitchFamily="50" charset="-128"/>
                <a:ea typeface="HGP創英角ｺﾞｼｯｸUB" panose="020B0900000000000000" pitchFamily="50" charset="-128"/>
              </a:rPr>
              <a:t>№４</a:t>
            </a:r>
          </a:p>
        </p:txBody>
      </p:sp>
      <p:sp>
        <p:nvSpPr>
          <p:cNvPr id="2" name="正方形/長方形 1"/>
          <p:cNvSpPr/>
          <p:nvPr/>
        </p:nvSpPr>
        <p:spPr>
          <a:xfrm>
            <a:off x="1019174" y="3117769"/>
            <a:ext cx="3131700" cy="18483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TextBox 27"/>
          <p:cNvSpPr txBox="1"/>
          <p:nvPr/>
        </p:nvSpPr>
        <p:spPr>
          <a:xfrm>
            <a:off x="1030441" y="3099319"/>
            <a:ext cx="838200" cy="230832"/>
          </a:xfrm>
          <a:prstGeom prst="rect">
            <a:avLst/>
          </a:prstGeom>
          <a:noFill/>
        </p:spPr>
        <p:txBody>
          <a:bodyPr wrap="square" rtlCol="0">
            <a:spAutoFit/>
          </a:bodyPr>
          <a:lstStyle/>
          <a:p>
            <a:r>
              <a:rPr lang="zh-CN" altLang="en-US" sz="900" dirty="0">
                <a:solidFill>
                  <a:schemeClr val="bg1"/>
                </a:solidFill>
                <a:latin typeface="HGP創英角ｺﾞｼｯｸUB" panose="020B0900000000000000" pitchFamily="50" charset="-128"/>
                <a:ea typeface="HGP創英角ｺﾞｼｯｸUB" panose="020B0900000000000000" pitchFamily="50" charset="-128"/>
              </a:rPr>
              <a:t>日 時</a:t>
            </a:r>
            <a:endParaRPr lang="en-US" sz="9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0" name="TextBox 29"/>
          <p:cNvSpPr txBox="1"/>
          <p:nvPr/>
        </p:nvSpPr>
        <p:spPr>
          <a:xfrm>
            <a:off x="844587" y="3290624"/>
            <a:ext cx="6177743" cy="1015663"/>
          </a:xfrm>
          <a:prstGeom prst="rect">
            <a:avLst/>
          </a:prstGeom>
          <a:solidFill>
            <a:schemeClr val="bg1"/>
          </a:solidFill>
        </p:spPr>
        <p:txBody>
          <a:bodyPr wrap="square" rtlCol="0">
            <a:spAutoFit/>
          </a:bodyPr>
          <a:lstStyle/>
          <a:p>
            <a:r>
              <a:rPr lang="ja-JP" altLang="en-US" sz="2000" dirty="0">
                <a:latin typeface="HGP創英角ｺﾞｼｯｸUB" panose="020B0900000000000000" pitchFamily="50" charset="-128"/>
                <a:ea typeface="HGP創英角ｺﾞｼｯｸUB" panose="020B0900000000000000" pitchFamily="50" charset="-128"/>
              </a:rPr>
              <a:t>令和４年</a:t>
            </a:r>
            <a:r>
              <a:rPr lang="en-US" altLang="ja-JP" sz="2000" dirty="0">
                <a:latin typeface="HGP創英角ｺﾞｼｯｸUB" panose="020B0900000000000000" pitchFamily="50" charset="-128"/>
                <a:ea typeface="HGP創英角ｺﾞｼｯｸUB" panose="020B0900000000000000" pitchFamily="50" charset="-128"/>
              </a:rPr>
              <a:t>10</a:t>
            </a:r>
            <a:r>
              <a:rPr lang="ja-JP" altLang="en-US" sz="2000" dirty="0">
                <a:latin typeface="HGP創英角ｺﾞｼｯｸUB" panose="020B0900000000000000" pitchFamily="50" charset="-128"/>
                <a:ea typeface="HGP創英角ｺﾞｼｯｸUB" panose="020B0900000000000000" pitchFamily="50" charset="-128"/>
              </a:rPr>
              <a:t>月５日（水）</a:t>
            </a:r>
            <a:endParaRPr lang="en-US" altLang="ja-JP" sz="2000" dirty="0">
              <a:latin typeface="HGP創英角ｺﾞｼｯｸUB" panose="020B0900000000000000" pitchFamily="50" charset="-128"/>
              <a:ea typeface="HGP創英角ｺﾞｼｯｸUB" panose="020B0900000000000000" pitchFamily="50" charset="-128"/>
            </a:endParaRPr>
          </a:p>
          <a:p>
            <a:r>
              <a:rPr lang="en-US" altLang="ja-JP" sz="2000" dirty="0">
                <a:latin typeface="HGP創英角ｺﾞｼｯｸUB" panose="020B0900000000000000" pitchFamily="50" charset="-128"/>
                <a:ea typeface="HGP創英角ｺﾞｼｯｸUB" panose="020B0900000000000000" pitchFamily="50" charset="-128"/>
              </a:rPr>
              <a:t>18:30</a:t>
            </a:r>
            <a:r>
              <a:rPr lang="ja-JP" altLang="en-US" sz="2000" dirty="0">
                <a:latin typeface="HGP創英角ｺﾞｼｯｸUB" panose="020B0900000000000000" pitchFamily="50" charset="-128"/>
                <a:ea typeface="HGP創英角ｺﾞｼｯｸUB" panose="020B0900000000000000" pitchFamily="50" charset="-128"/>
              </a:rPr>
              <a:t>～</a:t>
            </a:r>
            <a:r>
              <a:rPr lang="en-US" altLang="ja-JP" sz="2000" dirty="0">
                <a:latin typeface="HGP創英角ｺﾞｼｯｸUB" panose="020B0900000000000000" pitchFamily="50" charset="-128"/>
                <a:ea typeface="HGP創英角ｺﾞｼｯｸUB" panose="020B0900000000000000" pitchFamily="50" charset="-128"/>
              </a:rPr>
              <a:t>19:45</a:t>
            </a:r>
            <a:r>
              <a:rPr lang="ja-JP" altLang="en-US" sz="2000" dirty="0">
                <a:latin typeface="HGP創英角ｺﾞｼｯｸUB" panose="020B0900000000000000" pitchFamily="50" charset="-128"/>
                <a:ea typeface="HGP創英角ｺﾞｼｯｸUB" panose="020B0900000000000000" pitchFamily="50" charset="-128"/>
              </a:rPr>
              <a:t>　（受付</a:t>
            </a:r>
            <a:r>
              <a:rPr lang="en-US" altLang="ja-JP" sz="2000" dirty="0">
                <a:latin typeface="HGP創英角ｺﾞｼｯｸUB" panose="020B0900000000000000" pitchFamily="50" charset="-128"/>
                <a:ea typeface="HGP創英角ｺﾞｼｯｸUB" panose="020B0900000000000000" pitchFamily="50" charset="-128"/>
              </a:rPr>
              <a:t>18:15</a:t>
            </a:r>
            <a:r>
              <a:rPr lang="ja-JP" altLang="en-US" sz="2000" dirty="0">
                <a:latin typeface="HGP創英角ｺﾞｼｯｸUB" panose="020B0900000000000000" pitchFamily="50" charset="-128"/>
                <a:ea typeface="HGP創英角ｺﾞｼｯｸUB" panose="020B0900000000000000" pitchFamily="50" charset="-128"/>
              </a:rPr>
              <a:t>～）</a:t>
            </a:r>
            <a:endParaRPr lang="en-US" altLang="ja-JP" sz="2000" dirty="0">
              <a:latin typeface="HGP創英角ｺﾞｼｯｸUB" panose="020B0900000000000000" pitchFamily="50" charset="-128"/>
              <a:ea typeface="HGP創英角ｺﾞｼｯｸUB" panose="020B0900000000000000" pitchFamily="50" charset="-128"/>
            </a:endParaRPr>
          </a:p>
          <a:p>
            <a:r>
              <a:rPr lang="en-US" altLang="ja-JP" sz="200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2000" dirty="0">
                <a:solidFill>
                  <a:srgbClr val="FF0000"/>
                </a:solidFill>
                <a:latin typeface="HGP創英角ｺﾞｼｯｸUB" panose="020B0900000000000000" pitchFamily="50" charset="-128"/>
                <a:ea typeface="HGP創英角ｺﾞｼｯｸUB" panose="020B0900000000000000" pitchFamily="50" charset="-128"/>
              </a:rPr>
              <a:t>感染拡大時はリモートで実施予定</a:t>
            </a:r>
            <a:endParaRPr lang="en-US" altLang="ja-JP" sz="20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9" name="正方形/長方形 68"/>
          <p:cNvSpPr/>
          <p:nvPr/>
        </p:nvSpPr>
        <p:spPr>
          <a:xfrm>
            <a:off x="1000123" y="4241982"/>
            <a:ext cx="5769402" cy="2075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TextBox 32"/>
          <p:cNvSpPr txBox="1"/>
          <p:nvPr/>
        </p:nvSpPr>
        <p:spPr>
          <a:xfrm>
            <a:off x="1040539" y="4211443"/>
            <a:ext cx="838200" cy="230832"/>
          </a:xfrm>
          <a:prstGeom prst="rect">
            <a:avLst/>
          </a:prstGeom>
          <a:noFill/>
        </p:spPr>
        <p:txBody>
          <a:bodyPr wrap="square" rtlCol="0">
            <a:spAutoFit/>
          </a:bodyPr>
          <a:lstStyle/>
          <a:p>
            <a:r>
              <a:rPr lang="zh-CN" altLang="en-US" sz="900" dirty="0">
                <a:solidFill>
                  <a:schemeClr val="bg1"/>
                </a:solidFill>
                <a:latin typeface="HGP創英角ｺﾞｼｯｸUB" panose="020B0900000000000000" pitchFamily="50" charset="-128"/>
                <a:ea typeface="HGP創英角ｺﾞｼｯｸUB" panose="020B0900000000000000" pitchFamily="50" charset="-128"/>
              </a:rPr>
              <a:t>会 場</a:t>
            </a:r>
            <a:endParaRPr lang="en-US" sz="9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4" name="TextBox 33"/>
          <p:cNvSpPr txBox="1"/>
          <p:nvPr/>
        </p:nvSpPr>
        <p:spPr>
          <a:xfrm>
            <a:off x="949712" y="4421525"/>
            <a:ext cx="6170656" cy="2092881"/>
          </a:xfrm>
          <a:prstGeom prst="rect">
            <a:avLst/>
          </a:prstGeom>
          <a:solidFill>
            <a:schemeClr val="bg1"/>
          </a:solidFill>
        </p:spPr>
        <p:txBody>
          <a:bodyPr wrap="square" rtlCol="0">
            <a:spAutoFit/>
          </a:bodyPr>
          <a:lstStyle/>
          <a:p>
            <a:r>
              <a:rPr lang="ja-JP" altLang="en-US" sz="2000" dirty="0">
                <a:latin typeface="HGP創英角ｺﾞｼｯｸUB" panose="020B0900000000000000" pitchFamily="50" charset="-128"/>
                <a:ea typeface="HGP創英角ｺﾞｼｯｸUB" panose="020B0900000000000000" pitchFamily="50" charset="-128"/>
              </a:rPr>
              <a:t>袋井市教育会館　４階　大会議室</a:t>
            </a:r>
            <a:endParaRPr lang="en-US" altLang="ja-JP" sz="20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袋井市新屋一丁目</a:t>
            </a:r>
            <a:r>
              <a:rPr lang="en-US" altLang="ja-JP" sz="1400" dirty="0">
                <a:latin typeface="HGP創英角ｺﾞｼｯｸUB" panose="020B0900000000000000" pitchFamily="50" charset="-128"/>
                <a:ea typeface="HGP創英角ｺﾞｼｯｸUB" panose="020B0900000000000000" pitchFamily="50" charset="-128"/>
              </a:rPr>
              <a:t>2</a:t>
            </a:r>
            <a:r>
              <a:rPr lang="ja-JP" altLang="en-US" sz="1400" dirty="0">
                <a:latin typeface="HGP創英角ｺﾞｼｯｸUB" panose="020B0900000000000000" pitchFamily="50" charset="-128"/>
                <a:ea typeface="HGP創英角ｺﾞｼｯｸUB" panose="020B0900000000000000" pitchFamily="50" charset="-128"/>
              </a:rPr>
              <a:t>番地の</a:t>
            </a:r>
            <a:r>
              <a:rPr lang="en-US" altLang="ja-JP" sz="1400" dirty="0">
                <a:latin typeface="HGP創英角ｺﾞｼｯｸUB" panose="020B0900000000000000" pitchFamily="50" charset="-128"/>
                <a:ea typeface="HGP創英角ｺﾞｼｯｸUB" panose="020B0900000000000000" pitchFamily="50" charset="-128"/>
              </a:rPr>
              <a:t>1 (</a:t>
            </a:r>
            <a:r>
              <a:rPr lang="ja-JP" altLang="en-US" sz="1400" dirty="0">
                <a:latin typeface="HGP創英角ｺﾞｼｯｸUB" panose="020B0900000000000000" pitchFamily="50" charset="-128"/>
                <a:ea typeface="HGP創英角ｺﾞｼｯｸUB" panose="020B0900000000000000" pitchFamily="50" charset="-128"/>
              </a:rPr>
              <a:t>袋井市役所の南</a:t>
            </a:r>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：車は市役所駐車場へ</a:t>
            </a:r>
            <a:r>
              <a:rPr lang="ja-JP" altLang="en-US" sz="1400" dirty="0">
                <a:latin typeface="HGP創英角ｺﾞｼｯｸUB" panose="020B0900000000000000" pitchFamily="50" charset="-128"/>
                <a:ea typeface="HGP創英角ｺﾞｼｯｸUB" panose="020B0900000000000000" pitchFamily="50" charset="-128"/>
              </a:rPr>
              <a:t>）</a:t>
            </a:r>
            <a:endParaRPr lang="en-US" altLang="ja-JP" sz="14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70" name="TextBox 31"/>
          <p:cNvSpPr txBox="1"/>
          <p:nvPr/>
        </p:nvSpPr>
        <p:spPr>
          <a:xfrm rot="20876522">
            <a:off x="4844002" y="2991215"/>
            <a:ext cx="2701813" cy="1446550"/>
          </a:xfrm>
          <a:prstGeom prst="rect">
            <a:avLst/>
          </a:prstGeom>
          <a:solidFill>
            <a:schemeClr val="accent6">
              <a:lumMod val="20000"/>
              <a:lumOff val="80000"/>
            </a:schemeClr>
          </a:solidFill>
          <a:ln>
            <a:solidFill>
              <a:srgbClr val="FF0000"/>
            </a:solidFill>
          </a:ln>
        </p:spPr>
        <p:txBody>
          <a:bodyPr wrap="square" rtlCol="0">
            <a:spAutoFit/>
          </a:bodyPr>
          <a:lstStyle/>
          <a:p>
            <a:pPr algn="ctr"/>
            <a:r>
              <a:rPr lang="ja-JP" altLang="en-US" sz="2400" dirty="0">
                <a:solidFill>
                  <a:srgbClr val="0070C0"/>
                </a:solidFill>
                <a:latin typeface="HGP創英角ｺﾞｼｯｸUB" panose="020B0900000000000000" pitchFamily="50" charset="-128"/>
                <a:ea typeface="HGP創英角ｺﾞｼｯｸUB" panose="020B0900000000000000" pitchFamily="50" charset="-128"/>
              </a:rPr>
              <a:t>＜先着７２名＞</a:t>
            </a:r>
            <a:endParaRPr lang="en-US" altLang="ja-JP" sz="2400" dirty="0">
              <a:solidFill>
                <a:srgbClr val="0070C0"/>
              </a:solidFill>
              <a:latin typeface="HGP創英角ｺﾞｼｯｸUB" panose="020B0900000000000000" pitchFamily="50" charset="-128"/>
              <a:ea typeface="HGP創英角ｺﾞｼｯｸUB" panose="020B0900000000000000" pitchFamily="50" charset="-128"/>
            </a:endParaRPr>
          </a:p>
          <a:p>
            <a:r>
              <a:rPr lang="ja-JP" altLang="en-US" sz="1800" dirty="0">
                <a:latin typeface="HGP創英角ｺﾞｼｯｸUB" panose="020B0900000000000000" pitchFamily="50" charset="-128"/>
                <a:ea typeface="HGP創英角ｺﾞｼｯｸUB" panose="020B0900000000000000" pitchFamily="50" charset="-128"/>
              </a:rPr>
              <a:t>新型コロナ感染予防対策を講じて実施予定</a:t>
            </a:r>
            <a:endParaRPr lang="en-US" altLang="ja-JP" sz="1800" dirty="0">
              <a:latin typeface="HGP創英角ｺﾞｼｯｸUB" panose="020B0900000000000000" pitchFamily="50" charset="-128"/>
              <a:ea typeface="HGP創英角ｺﾞｼｯｸUB" panose="020B0900000000000000" pitchFamily="50" charset="-128"/>
            </a:endParaRPr>
          </a:p>
          <a:p>
            <a:pPr algn="ctr"/>
            <a:r>
              <a:rPr lang="ja-JP" altLang="en-US" sz="1400" dirty="0">
                <a:latin typeface="HGP創英角ｺﾞｼｯｸUB" panose="020B0900000000000000" pitchFamily="50" charset="-128"/>
                <a:ea typeface="HGP創英角ｺﾞｼｯｸUB" panose="020B0900000000000000" pitchFamily="50" charset="-128"/>
              </a:rPr>
              <a:t>✔指定席　 ✔ディスタンス</a:t>
            </a:r>
            <a:endParaRPr lang="en-US" altLang="ja-JP" sz="1400" dirty="0">
              <a:latin typeface="HGP創英角ｺﾞｼｯｸUB" panose="020B0900000000000000" pitchFamily="50" charset="-128"/>
              <a:ea typeface="HGP創英角ｺﾞｼｯｸUB" panose="020B0900000000000000" pitchFamily="50" charset="-128"/>
            </a:endParaRPr>
          </a:p>
          <a:p>
            <a:pPr algn="ctr"/>
            <a:r>
              <a:rPr lang="ja-JP" altLang="en-US" sz="1400" dirty="0">
                <a:latin typeface="HGP創英角ｺﾞｼｯｸUB" panose="020B0900000000000000" pitchFamily="50" charset="-128"/>
                <a:ea typeface="HGP創英角ｺﾞｼｯｸUB" panose="020B0900000000000000" pitchFamily="50" charset="-128"/>
              </a:rPr>
              <a:t>✔マスク着用　✔検温・消毒</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72" name="正方形/長方形 71"/>
          <p:cNvSpPr/>
          <p:nvPr/>
        </p:nvSpPr>
        <p:spPr>
          <a:xfrm>
            <a:off x="1000123" y="9485657"/>
            <a:ext cx="3131700" cy="18346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TextBox 32"/>
          <p:cNvSpPr txBox="1"/>
          <p:nvPr/>
        </p:nvSpPr>
        <p:spPr>
          <a:xfrm>
            <a:off x="1030441" y="9458214"/>
            <a:ext cx="838200" cy="230832"/>
          </a:xfrm>
          <a:prstGeom prst="rect">
            <a:avLst/>
          </a:prstGeom>
          <a:noFill/>
        </p:spPr>
        <p:txBody>
          <a:bodyPr wrap="square" rtlCol="0">
            <a:spAutoFit/>
          </a:bodyPr>
          <a:lstStyle/>
          <a:p>
            <a:r>
              <a:rPr lang="ja-JP" altLang="en-US" sz="900" spc="300" dirty="0">
                <a:solidFill>
                  <a:schemeClr val="bg1"/>
                </a:solidFill>
                <a:latin typeface="HGP創英角ｺﾞｼｯｸUB" panose="020B0900000000000000" pitchFamily="50" charset="-128"/>
                <a:ea typeface="HGP創英角ｺﾞｼｯｸUB" panose="020B0900000000000000" pitchFamily="50" charset="-128"/>
              </a:rPr>
              <a:t>申込方法</a:t>
            </a:r>
            <a:endParaRPr lang="en-US" sz="900" spc="3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2" name="片側の 2 つの角を丸めた四角形 11"/>
          <p:cNvSpPr/>
          <p:nvPr/>
        </p:nvSpPr>
        <p:spPr>
          <a:xfrm>
            <a:off x="917444" y="5270765"/>
            <a:ext cx="5934760" cy="4076903"/>
          </a:xfrm>
          <a:prstGeom prst="round2SameRect">
            <a:avLst>
              <a:gd name="adj1" fmla="val 8759"/>
              <a:gd name="adj2" fmla="val 0"/>
            </a:avLst>
          </a:prstGeom>
          <a:solidFill>
            <a:srgbClr val="1B4F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942626" y="5739446"/>
            <a:ext cx="5762273" cy="3534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TextBox 32"/>
          <p:cNvSpPr txBox="1"/>
          <p:nvPr/>
        </p:nvSpPr>
        <p:spPr>
          <a:xfrm>
            <a:off x="2850765" y="5320440"/>
            <a:ext cx="1878576" cy="369332"/>
          </a:xfrm>
          <a:prstGeom prst="rect">
            <a:avLst/>
          </a:prstGeom>
          <a:noFill/>
        </p:spPr>
        <p:txBody>
          <a:bodyPr wrap="square" rtlCol="0">
            <a:spAutoFit/>
          </a:bodyPr>
          <a:lstStyle/>
          <a:p>
            <a:r>
              <a:rPr lang="ja-JP" altLang="en-US" sz="1800" spc="300" dirty="0">
                <a:solidFill>
                  <a:schemeClr val="bg1"/>
                </a:solidFill>
                <a:latin typeface="HGP創英角ｺﾞｼｯｸUB" panose="020B0900000000000000" pitchFamily="50" charset="-128"/>
                <a:ea typeface="HGP創英角ｺﾞｼｯｸUB" panose="020B0900000000000000" pitchFamily="50" charset="-128"/>
              </a:rPr>
              <a:t>主な講演内容</a:t>
            </a:r>
            <a:endParaRPr lang="en-US" sz="1800" spc="3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01" name="TextBox 38"/>
          <p:cNvSpPr txBox="1"/>
          <p:nvPr/>
        </p:nvSpPr>
        <p:spPr>
          <a:xfrm>
            <a:off x="949712" y="8449478"/>
            <a:ext cx="4624076" cy="769441"/>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講師：一ノ宮　美香 氏</a:t>
            </a:r>
            <a:endParaRPr lang="en-US" altLang="ja-JP" sz="16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袋井市教育委員会　</a:t>
            </a:r>
            <a:r>
              <a:rPr lang="en-US" altLang="ja-JP" sz="1400" dirty="0">
                <a:latin typeface="HGP創英角ｺﾞｼｯｸUB" panose="020B0900000000000000" pitchFamily="50" charset="-128"/>
                <a:ea typeface="HGP創英角ｺﾞｼｯｸUB" panose="020B0900000000000000" pitchFamily="50" charset="-128"/>
              </a:rPr>
              <a:t>ICT</a:t>
            </a:r>
            <a:r>
              <a:rPr lang="ja-JP" altLang="en-US" sz="1400" dirty="0">
                <a:latin typeface="HGP創英角ｺﾞｼｯｸUB" panose="020B0900000000000000" pitchFamily="50" charset="-128"/>
                <a:ea typeface="HGP創英角ｺﾞｼｯｸUB" panose="020B0900000000000000" pitchFamily="50" charset="-128"/>
              </a:rPr>
              <a:t>教育専門官</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凸版印刷株式会社 教育事業推進本部（東京都）</a:t>
            </a:r>
            <a:endParaRPr lang="en-US" sz="1400" dirty="0">
              <a:latin typeface="HGP創英角ｺﾞｼｯｸUB" panose="020B0900000000000000" pitchFamily="50" charset="-128"/>
              <a:ea typeface="HGP創英角ｺﾞｼｯｸUB" panose="020B0900000000000000" pitchFamily="50" charset="-128"/>
            </a:endParaRPr>
          </a:p>
        </p:txBody>
      </p:sp>
      <p:sp>
        <p:nvSpPr>
          <p:cNvPr id="29" name="TextBox 36"/>
          <p:cNvSpPr txBox="1"/>
          <p:nvPr/>
        </p:nvSpPr>
        <p:spPr>
          <a:xfrm>
            <a:off x="978816" y="5919819"/>
            <a:ext cx="3743898" cy="2369880"/>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日本が目指す</a:t>
            </a:r>
            <a:r>
              <a:rPr lang="en-US" altLang="ja-JP" sz="1600" dirty="0">
                <a:latin typeface="HGP創英角ｺﾞｼｯｸUB" panose="020B0900000000000000" pitchFamily="50" charset="-128"/>
                <a:ea typeface="HGP創英角ｺﾞｼｯｸUB" panose="020B0900000000000000" pitchFamily="50" charset="-128"/>
              </a:rPr>
              <a:t>Society5.0</a:t>
            </a:r>
            <a:r>
              <a:rPr lang="ja-JP" altLang="en-US" sz="1600" dirty="0">
                <a:latin typeface="HGP創英角ｺﾞｼｯｸUB" panose="020B0900000000000000" pitchFamily="50" charset="-128"/>
                <a:ea typeface="HGP創英角ｺﾞｼｯｸUB" panose="020B0900000000000000" pitchFamily="50" charset="-128"/>
              </a:rPr>
              <a:t>の社会とは</a:t>
            </a:r>
            <a:endParaRPr lang="en-US" altLang="ja-JP" sz="1600" dirty="0">
              <a:latin typeface="HGP創英角ｺﾞｼｯｸUB" panose="020B0900000000000000" pitchFamily="50" charset="-128"/>
              <a:ea typeface="HGP創英角ｺﾞｼｯｸUB" panose="020B0900000000000000" pitchFamily="50" charset="-128"/>
            </a:endParaRPr>
          </a:p>
          <a:p>
            <a:r>
              <a:rPr lang="ja-JP" altLang="en-US" sz="1600" dirty="0">
                <a:latin typeface="HGP創英角ｺﾞｼｯｸUB" panose="020B0900000000000000" pitchFamily="50" charset="-128"/>
                <a:ea typeface="HGP創英角ｺﾞｼｯｸUB" panose="020B0900000000000000" pitchFamily="50" charset="-128"/>
              </a:rPr>
              <a:t>　　　　　　　　学校教育、学びの在り方とは</a:t>
            </a:r>
            <a:endParaRPr lang="en-US" altLang="ja-JP" sz="1600" dirty="0">
              <a:latin typeface="HGP創英角ｺﾞｼｯｸUB" panose="020B0900000000000000" pitchFamily="50" charset="-128"/>
              <a:ea typeface="HGP創英角ｺﾞｼｯｸUB" panose="020B0900000000000000" pitchFamily="50" charset="-128"/>
            </a:endParaRPr>
          </a:p>
          <a:p>
            <a:r>
              <a:rPr lang="en-US" altLang="ja-JP" sz="1600" dirty="0">
                <a:latin typeface="HGP創英角ｺﾞｼｯｸUB" panose="020B0900000000000000" pitchFamily="50" charset="-128"/>
                <a:ea typeface="HGP創英角ｺﾞｼｯｸUB" panose="020B0900000000000000" pitchFamily="50" charset="-128"/>
              </a:rPr>
              <a:t>Society5.0</a:t>
            </a:r>
            <a:r>
              <a:rPr lang="ja-JP" altLang="en-US" sz="1600" dirty="0">
                <a:latin typeface="HGP創英角ｺﾞｼｯｸUB" panose="020B0900000000000000" pitchFamily="50" charset="-128"/>
                <a:ea typeface="HGP創英角ｺﾞｼｯｸUB" panose="020B0900000000000000" pitchFamily="50" charset="-128"/>
              </a:rPr>
              <a:t>に向けた企業の取り組みとは</a:t>
            </a:r>
            <a:endParaRPr lang="en-US" altLang="ja-JP" sz="1600" dirty="0">
              <a:latin typeface="HGP創英角ｺﾞｼｯｸUB" panose="020B0900000000000000" pitchFamily="50" charset="-128"/>
              <a:ea typeface="HGP創英角ｺﾞｼｯｸUB" panose="020B0900000000000000" pitchFamily="50" charset="-128"/>
            </a:endParaRPr>
          </a:p>
          <a:p>
            <a:endParaRPr lang="en-US" altLang="ja-JP" sz="1600" dirty="0">
              <a:latin typeface="HGP創英角ｺﾞｼｯｸUB" panose="020B0900000000000000" pitchFamily="50" charset="-128"/>
              <a:ea typeface="HGP創英角ｺﾞｼｯｸUB" panose="020B0900000000000000" pitchFamily="50" charset="-128"/>
            </a:endParaRPr>
          </a:p>
          <a:p>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講師より</a:t>
            </a:r>
            <a:endParaRPr lang="en-US" altLang="ja-JP" sz="14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今私たちは社会の大きな変革期にいます。</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予測困難な未来を切り拓き、心豊かにたくましく生きていく子どもたちのために、今私たち民間企業と学校現場にできることを皆さんと考えたいと思います。</a:t>
            </a:r>
            <a:endParaRPr lang="en-US" sz="1400" dirty="0">
              <a:latin typeface="HGP創英角ｺﾞｼｯｸUB" panose="020B0900000000000000" pitchFamily="50" charset="-128"/>
              <a:ea typeface="HGP創英角ｺﾞｼｯｸUB" panose="020B0900000000000000" pitchFamily="50" charset="-128"/>
            </a:endParaRPr>
          </a:p>
        </p:txBody>
      </p:sp>
      <p:cxnSp>
        <p:nvCxnSpPr>
          <p:cNvPr id="36" name="直線コネクタ 35"/>
          <p:cNvCxnSpPr/>
          <p:nvPr/>
        </p:nvCxnSpPr>
        <p:spPr>
          <a:xfrm flipV="1">
            <a:off x="1160120" y="6853102"/>
            <a:ext cx="3345856" cy="5114"/>
          </a:xfrm>
          <a:prstGeom prst="line">
            <a:avLst/>
          </a:prstGeom>
          <a:noFill/>
          <a:ln w="28575" cap="flat" cmpd="sng" algn="ctr">
            <a:solidFill>
              <a:srgbClr val="1B4FA1"/>
            </a:solidFill>
            <a:prstDash val="solid"/>
            <a:miter lim="800000"/>
          </a:ln>
          <a:effectLst/>
        </p:spPr>
      </p:cxnSp>
      <p:pic>
        <p:nvPicPr>
          <p:cNvPr id="31" name="図 30"/>
          <p:cNvPicPr>
            <a:picLocks noChangeAspect="1"/>
          </p:cNvPicPr>
          <p:nvPr/>
        </p:nvPicPr>
        <p:blipFill rotWithShape="1">
          <a:blip r:embed="rId4"/>
          <a:srcRect l="4513" t="15067" r="36851"/>
          <a:stretch/>
        </p:blipFill>
        <p:spPr>
          <a:xfrm>
            <a:off x="4762598" y="6198866"/>
            <a:ext cx="1843315" cy="2564862"/>
          </a:xfrm>
          <a:prstGeom prst="rect">
            <a:avLst/>
          </a:prstGeom>
        </p:spPr>
      </p:pic>
      <p:sp>
        <p:nvSpPr>
          <p:cNvPr id="3" name="テキスト ボックス 2">
            <a:extLst>
              <a:ext uri="{FF2B5EF4-FFF2-40B4-BE49-F238E27FC236}">
                <a16:creationId xmlns:a16="http://schemas.microsoft.com/office/drawing/2014/main" id="{9643CDAD-2E80-A99F-8FA2-87498EBA5441}"/>
              </a:ext>
            </a:extLst>
          </p:cNvPr>
          <p:cNvSpPr txBox="1"/>
          <p:nvPr/>
        </p:nvSpPr>
        <p:spPr>
          <a:xfrm>
            <a:off x="6443003" y="393895"/>
            <a:ext cx="900332" cy="401007"/>
          </a:xfrm>
          <a:prstGeom prst="rect">
            <a:avLst/>
          </a:prstGeom>
          <a:solidFill>
            <a:schemeClr val="bg1"/>
          </a:solidFill>
          <a:ln w="19050">
            <a:solidFill>
              <a:schemeClr val="tx1"/>
            </a:solidFill>
          </a:ln>
        </p:spPr>
        <p:txBody>
          <a:bodyPr wrap="square" rtlCol="0">
            <a:spAutoFit/>
          </a:bodyPr>
          <a:lstStyle/>
          <a:p>
            <a:pPr algn="ctr"/>
            <a:r>
              <a:rPr kumimoji="1" lang="ja-JP" altLang="en-US" b="1" dirty="0"/>
              <a:t>回 覧</a:t>
            </a:r>
          </a:p>
        </p:txBody>
      </p:sp>
    </p:spTree>
    <p:extLst>
      <p:ext uri="{BB962C8B-B14F-4D97-AF65-F5344CB8AC3E}">
        <p14:creationId xmlns:p14="http://schemas.microsoft.com/office/powerpoint/2010/main" val="599195496"/>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232</Words>
  <Application>Microsoft Office PowerPoint</Application>
  <PresentationFormat>ユーザー設定</PresentationFormat>
  <Paragraphs>38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MS PGothic</vt:lpstr>
      <vt:lpstr>メイリオ</vt:lpstr>
      <vt:lpstr>Arial</vt:lpstr>
      <vt:lpstr>Calibri</vt:lpstr>
      <vt:lpstr>Calibri Light</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2016-07-14T10:42:35Z</dcterms:created>
  <dcterms:modified xsi:type="dcterms:W3CDTF">2022-08-09T02:59:03Z</dcterms:modified>
</cp:coreProperties>
</file>